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73" r:id="rId8"/>
    <p:sldId id="276" r:id="rId9"/>
    <p:sldId id="277" r:id="rId10"/>
    <p:sldId id="263" r:id="rId11"/>
    <p:sldId id="264" r:id="rId12"/>
    <p:sldId id="265" r:id="rId13"/>
    <p:sldId id="266" r:id="rId14"/>
    <p:sldId id="267" r:id="rId15"/>
    <p:sldId id="268" r:id="rId16"/>
    <p:sldId id="269" r:id="rId17"/>
    <p:sldId id="279" r:id="rId18"/>
    <p:sldId id="280" r:id="rId19"/>
    <p:sldId id="285" r:id="rId20"/>
    <p:sldId id="270" r:id="rId21"/>
    <p:sldId id="284" r:id="rId22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 xmlns="">
        <p14:section name="Раздел по умолчанию" id="{6F260159-C8C8-4BC8-BFF1-021FFD0628A1}">
          <p14:sldIdLst>
            <p14:sldId id="256"/>
            <p14:sldId id="257"/>
            <p14:sldId id="258"/>
            <p14:sldId id="259"/>
            <p14:sldId id="260"/>
            <p14:sldId id="261"/>
            <p14:sldId id="273"/>
            <p14:sldId id="274"/>
            <p14:sldId id="276"/>
            <p14:sldId id="277"/>
            <p14:sldId id="278"/>
            <p14:sldId id="262"/>
            <p14:sldId id="263"/>
            <p14:sldId id="264"/>
            <p14:sldId id="265"/>
            <p14:sldId id="266"/>
            <p14:sldId id="267"/>
            <p14:sldId id="275"/>
            <p14:sldId id="268"/>
            <p14:sldId id="269"/>
            <p14:sldId id="279"/>
            <p14:sldId id="280"/>
            <p14:sldId id="270"/>
            <p14:sldId id="271"/>
            <p14:sldId id="281"/>
            <p14:sldId id="272"/>
            <p14:sldId id="282"/>
            <p14:sldId id="283"/>
            <p14:sldId id="284"/>
          </p14:sldIdLst>
        </p14:section>
      </p14:section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>
    <p:restoredLeft sz="15620"/>
    <p:restoredTop sz="94660"/>
  </p:normalViewPr>
  <p:slideViewPr>
    <p:cSldViewPr>
      <p:cViewPr>
        <p:scale>
          <a:sx n="100" d="100"/>
          <a:sy n="100" d="100"/>
        </p:scale>
        <p:origin x="354" y="61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ableStyles" Target="tableStyle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11.04.2016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11.04.2016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11.04.2016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11.04.2016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11.04.2016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11.04.2016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11.04.2016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11.04.2016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11.04.2016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11.04.2016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11.04.2016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alphaModFix amt="98000"/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4C71EC6-210F-42DE-9C53-41977AD35B3D}" type="datetimeFigureOut">
              <a:rPr lang="ru-RU" smtClean="0"/>
              <a:pPr/>
              <a:t>11.04.2016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6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9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3.jpeg"/><Relationship Id="rId4" Type="http://schemas.openxmlformats.org/officeDocument/2006/relationships/image" Target="../media/image12.jpe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7.jpeg"/><Relationship Id="rId4" Type="http://schemas.openxmlformats.org/officeDocument/2006/relationships/image" Target="../media/image16.jpeg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9.jpe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eg"/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4.jpeg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jpeg"/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jpeg"/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0.jpe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jpeg"/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3.jpeg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98000"/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755576" y="1412776"/>
            <a:ext cx="7772400" cy="1470025"/>
          </a:xfrm>
        </p:spPr>
        <p:txBody>
          <a:bodyPr>
            <a:normAutofit fontScale="90000"/>
          </a:bodyPr>
          <a:lstStyle/>
          <a:p>
            <a:r>
              <a:rPr lang="ru-RU" b="1" dirty="0" smtClean="0">
                <a:latin typeface="Segoe Script" pitchFamily="34" charset="0"/>
              </a:rPr>
              <a:t/>
            </a:r>
            <a:br>
              <a:rPr lang="ru-RU" b="1" dirty="0" smtClean="0">
                <a:latin typeface="Segoe Script" pitchFamily="34" charset="0"/>
              </a:rPr>
            </a:br>
            <a:r>
              <a:rPr lang="ru-RU" b="1" dirty="0" smtClean="0">
                <a:latin typeface="Segoe Script" pitchFamily="34" charset="0"/>
              </a:rPr>
              <a:t>МБДОУ «Детский сад №30 «Улыбка»</a:t>
            </a:r>
            <a:endParaRPr lang="ru-RU" b="1" dirty="0">
              <a:latin typeface="Segoe Script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2326238494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251520" y="764704"/>
            <a:ext cx="8229600" cy="4525963"/>
          </a:xfrm>
        </p:spPr>
        <p:txBody>
          <a:bodyPr>
            <a:normAutofit fontScale="85000" lnSpcReduction="20000"/>
          </a:bodyPr>
          <a:lstStyle/>
          <a:p>
            <a:pPr marL="0" indent="0" algn="ctr">
              <a:buNone/>
            </a:pPr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Ваш малыш уже подрос?!</a:t>
            </a:r>
          </a:p>
          <a:p>
            <a:pPr marL="0" indent="0" algn="ctr">
              <a:buNone/>
            </a:pPr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Перед Вами встал вопрос?!</a:t>
            </a:r>
          </a:p>
          <a:p>
            <a:pPr marL="0" indent="0" algn="ctr">
              <a:buNone/>
            </a:pPr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Как же быть? Куда идти?!</a:t>
            </a:r>
          </a:p>
          <a:p>
            <a:pPr marL="0" indent="0" algn="ctr">
              <a:buNone/>
            </a:pPr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В детский сад какой пойти?</a:t>
            </a:r>
          </a:p>
          <a:p>
            <a:pPr marL="0" indent="0" algn="ctr">
              <a:buNone/>
            </a:pPr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Мы Вас приглашаем к нам!</a:t>
            </a:r>
          </a:p>
          <a:p>
            <a:pPr marL="0" indent="0" algn="ctr">
              <a:buNone/>
            </a:pPr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Ваш малыш не по годам</a:t>
            </a:r>
          </a:p>
          <a:p>
            <a:pPr marL="0" indent="0" algn="ctr">
              <a:buNone/>
            </a:pPr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Будет умным, ловким, смелым,</a:t>
            </a:r>
          </a:p>
          <a:p>
            <a:pPr marL="0" indent="0" algn="ctr">
              <a:buNone/>
            </a:pPr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Добрым, ласковым, умелым!</a:t>
            </a:r>
          </a:p>
          <a:p>
            <a:pPr marL="0" indent="0" algn="ctr">
              <a:buNone/>
            </a:pPr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И всегда он будет рад</a:t>
            </a:r>
          </a:p>
          <a:p>
            <a:pPr marL="0" indent="0" algn="ctr">
              <a:buNone/>
            </a:pPr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Посещать наш ДЕТСКИЙ САД!</a:t>
            </a:r>
          </a:p>
        </p:txBody>
      </p:sp>
    </p:spTree>
    <p:extLst>
      <p:ext uri="{BB962C8B-B14F-4D97-AF65-F5344CB8AC3E}">
        <p14:creationId xmlns:p14="http://schemas.microsoft.com/office/powerpoint/2010/main" xmlns="" val="3043839756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b="1" dirty="0" smtClean="0">
                <a:latin typeface="Segoe Script" pitchFamily="34" charset="0"/>
              </a:rPr>
              <a:t>Содержание</a:t>
            </a:r>
            <a:endParaRPr lang="ru-RU" b="1" dirty="0">
              <a:latin typeface="Segoe Script" pitchFamily="34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pPr marL="514350" indent="-514350" algn="ctr">
              <a:buFont typeface="+mj-lt"/>
              <a:buAutoNum type="arabicPeriod"/>
            </a:pPr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Добро пожаловать!</a:t>
            </a:r>
          </a:p>
          <a:p>
            <a:pPr marL="514350" indent="-514350" algn="ctr">
              <a:buFont typeface="+mj-lt"/>
              <a:buAutoNum type="arabicPeriod"/>
            </a:pPr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Давайте познакомимся!</a:t>
            </a:r>
          </a:p>
          <a:p>
            <a:pPr marL="514350" indent="-514350" algn="ctr">
              <a:buFont typeface="+mj-lt"/>
              <a:buAutoNum type="arabicPeriod"/>
            </a:pPr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Наши дети</a:t>
            </a:r>
          </a:p>
          <a:p>
            <a:pPr marL="514350" indent="-514350" algn="ctr">
              <a:buFont typeface="+mj-lt"/>
              <a:buAutoNum type="arabicPeriod"/>
            </a:pPr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Наши родители</a:t>
            </a:r>
          </a:p>
          <a:p>
            <a:pPr marL="514350" indent="-514350" algn="ctr">
              <a:buFont typeface="+mj-lt"/>
              <a:buAutoNum type="arabicPeriod"/>
            </a:pPr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Наши успехи, достижения</a:t>
            </a:r>
          </a:p>
          <a:p>
            <a:pPr marL="514350" indent="-514350" algn="ctr">
              <a:buFont typeface="+mj-lt"/>
              <a:buAutoNum type="arabicPeriod"/>
            </a:pPr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Наши праздники</a:t>
            </a:r>
          </a:p>
          <a:p>
            <a:pPr marL="514350" indent="-514350" algn="ctr">
              <a:buFont typeface="+mj-lt"/>
              <a:buAutoNum type="arabicPeriod"/>
            </a:pPr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Правила </a:t>
            </a:r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дорожного движения</a:t>
            </a:r>
          </a:p>
          <a:p>
            <a:pPr marL="514350" indent="-514350" algn="ctr">
              <a:buFont typeface="+mj-lt"/>
              <a:buAutoNum type="arabicPeriod"/>
            </a:pPr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Наш коллектив</a:t>
            </a:r>
            <a:endParaRPr lang="ru-RU" b="1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1648038687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98000"/>
            <a:lum/>
          </a:blip>
          <a:srcRect/>
          <a:stretch>
            <a:fillRect t="-4000" b="-4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39552" y="188640"/>
            <a:ext cx="8229600" cy="1143000"/>
          </a:xfrm>
        </p:spPr>
        <p:txBody>
          <a:bodyPr/>
          <a:lstStyle/>
          <a:p>
            <a:r>
              <a:rPr lang="ru-RU" b="1" dirty="0" smtClean="0">
                <a:latin typeface="Segoe Script" pitchFamily="34" charset="0"/>
              </a:rPr>
              <a:t>1. Добро пожаловать</a:t>
            </a:r>
            <a:endParaRPr lang="ru-RU" b="1" dirty="0">
              <a:latin typeface="Segoe Script" pitchFamily="34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156992" y="1268760"/>
            <a:ext cx="5987008" cy="4525963"/>
          </a:xfrm>
        </p:spPr>
        <p:txBody>
          <a:bodyPr>
            <a:normAutofit/>
          </a:bodyPr>
          <a:lstStyle/>
          <a:p>
            <a:pPr marL="0" indent="0" algn="ctr">
              <a:buNone/>
            </a:pP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В одном маленьком 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селе 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детства жили счастливые дети. Их мир был наполнен радостью и играми. Рядом всегда были родители, которым не нужно было волноваться за своих детей. И это не сказка…</a:t>
            </a:r>
          </a:p>
          <a:p>
            <a:pPr marL="0" indent="0" algn="ctr">
              <a:buNone/>
            </a:pPr>
            <a:r>
              <a:rPr lang="ru-RU" sz="2800" b="1" dirty="0" smtClean="0">
                <a:latin typeface="Times New Roman" pitchFamily="18" charset="0"/>
                <a:cs typeface="Times New Roman" pitchFamily="18" charset="0"/>
              </a:rPr>
              <a:t>Это наш </a:t>
            </a:r>
            <a:r>
              <a:rPr lang="ru-RU" sz="2800" b="1" dirty="0" smtClean="0">
                <a:latin typeface="Times New Roman" pitchFamily="18" charset="0"/>
                <a:cs typeface="Times New Roman" pitchFamily="18" charset="0"/>
              </a:rPr>
              <a:t>детский </a:t>
            </a:r>
            <a:r>
              <a:rPr lang="ru-RU" sz="2800" b="1" dirty="0" smtClean="0">
                <a:latin typeface="Times New Roman" pitchFamily="18" charset="0"/>
                <a:cs typeface="Times New Roman" pitchFamily="18" charset="0"/>
              </a:rPr>
              <a:t>сад</a:t>
            </a:r>
          </a:p>
          <a:p>
            <a:pPr marL="0" indent="0" algn="ctr">
              <a:buNone/>
            </a:pPr>
            <a:r>
              <a:rPr lang="ru-RU" sz="2800" b="1" dirty="0" smtClean="0">
                <a:latin typeface="Times New Roman" pitchFamily="18" charset="0"/>
                <a:cs typeface="Times New Roman" pitchFamily="18" charset="0"/>
              </a:rPr>
              <a:t>« Улыбка»</a:t>
            </a:r>
          </a:p>
        </p:txBody>
      </p:sp>
    </p:spTree>
    <p:extLst>
      <p:ext uri="{BB962C8B-B14F-4D97-AF65-F5344CB8AC3E}">
        <p14:creationId xmlns:p14="http://schemas.microsoft.com/office/powerpoint/2010/main" xmlns="" val="3215275640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835696" y="620688"/>
            <a:ext cx="4032448" cy="2764904"/>
          </a:xfrm>
        </p:spPr>
        <p:txBody>
          <a:bodyPr>
            <a:noAutofit/>
          </a:bodyPr>
          <a:lstStyle/>
          <a:p>
            <a:pPr marL="0" indent="0" algn="ctr">
              <a:buNone/>
            </a:pP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Группы ждут детей всегда, </a:t>
            </a:r>
          </a:p>
          <a:p>
            <a:pPr marL="0" indent="0" algn="ctr">
              <a:buNone/>
            </a:pP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Здесь они товарищи,</a:t>
            </a:r>
          </a:p>
          <a:p>
            <a:pPr marL="0" indent="0" algn="ctr">
              <a:buNone/>
            </a:pP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Здесь они друзья!</a:t>
            </a:r>
          </a:p>
          <a:p>
            <a:pPr marL="0" indent="0" algn="ctr">
              <a:buNone/>
            </a:pP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Все мы весело живем,</a:t>
            </a:r>
          </a:p>
          <a:p>
            <a:pPr marL="0" indent="0" algn="ctr">
              <a:buNone/>
            </a:pP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Много интересного</a:t>
            </a:r>
          </a:p>
          <a:p>
            <a:pPr marL="0" indent="0" algn="ctr">
              <a:buNone/>
            </a:pP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Здесь мы узнаем!</a:t>
            </a:r>
            <a:endParaRPr lang="ru-RU" sz="28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1928794" y="4572008"/>
            <a:ext cx="5040560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В наших группах – 35человек:</a:t>
            </a:r>
          </a:p>
          <a:p>
            <a:pPr algn="ctr"/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Младшая группа- 15 человек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;</a:t>
            </a:r>
          </a:p>
          <a:p>
            <a:pPr algn="ctr"/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Старшая группа- 20 человек. </a:t>
            </a:r>
          </a:p>
        </p:txBody>
      </p:sp>
    </p:spTree>
    <p:extLst>
      <p:ext uri="{BB962C8B-B14F-4D97-AF65-F5344CB8AC3E}">
        <p14:creationId xmlns:p14="http://schemas.microsoft.com/office/powerpoint/2010/main" xmlns="" val="4292218857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23528" y="404664"/>
            <a:ext cx="8229600" cy="1612776"/>
          </a:xfrm>
        </p:spPr>
        <p:txBody>
          <a:bodyPr>
            <a:normAutofit/>
          </a:bodyPr>
          <a:lstStyle/>
          <a:p>
            <a:pPr marL="0" indent="0" algn="ctr">
              <a:buNone/>
            </a:pPr>
            <a:r>
              <a:rPr lang="ru-RU" sz="2400" b="1" dirty="0" smtClean="0">
                <a:latin typeface="Times New Roman" pitchFamily="18" charset="0"/>
                <a:cs typeface="Times New Roman" pitchFamily="18" charset="0"/>
              </a:rPr>
              <a:t>Игровая деятельность в </a:t>
            </a:r>
            <a:r>
              <a:rPr lang="ru-RU" sz="2400" b="1" dirty="0" smtClean="0">
                <a:latin typeface="Times New Roman" pitchFamily="18" charset="0"/>
                <a:cs typeface="Times New Roman" pitchFamily="18" charset="0"/>
              </a:rPr>
              <a:t>нашем детском саду </a:t>
            </a:r>
            <a:r>
              <a:rPr lang="ru-RU" sz="2400" b="1" dirty="0" smtClean="0">
                <a:latin typeface="Times New Roman" pitchFamily="18" charset="0"/>
                <a:cs typeface="Times New Roman" pitchFamily="18" charset="0"/>
              </a:rPr>
              <a:t>разнообразна: дети с удовольствием играют в сюжетно-ролевые, дидактические, подвижные игры в специально </a:t>
            </a:r>
            <a:r>
              <a:rPr lang="ru-RU" sz="2400" b="1" dirty="0" smtClean="0">
                <a:latin typeface="Times New Roman" pitchFamily="18" charset="0"/>
                <a:cs typeface="Times New Roman" pitchFamily="18" charset="0"/>
              </a:rPr>
              <a:t>созданной развивающей среде </a:t>
            </a:r>
            <a:r>
              <a:rPr lang="ru-RU" sz="2400" b="1" dirty="0" smtClean="0">
                <a:latin typeface="Times New Roman" pitchFamily="18" charset="0"/>
                <a:cs typeface="Times New Roman" pitchFamily="18" charset="0"/>
              </a:rPr>
              <a:t>(уголках).</a:t>
            </a:r>
            <a:endParaRPr lang="ru-RU" sz="2400" b="1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026" name="Picture 2" descr="C:\Users\Наталья\Desktop\участок\IMG_3155.JPG"/>
          <p:cNvPicPr>
            <a:picLocks noChangeAspect="1" noChangeArrowheads="1"/>
          </p:cNvPicPr>
          <p:nvPr/>
        </p:nvPicPr>
        <p:blipFill>
          <a:blip r:embed="rId2" cstate="print"/>
          <a:stretch>
            <a:fillRect/>
          </a:stretch>
        </p:blipFill>
        <p:spPr bwMode="auto">
          <a:xfrm rot="21389512">
            <a:off x="423495" y="4640161"/>
            <a:ext cx="2463657" cy="196822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1029" name="Picture 5" descr="E:\DCIM\120___09\IMG_3344.JPG"/>
          <p:cNvPicPr>
            <a:picLocks noChangeAspect="1" noChangeArrowheads="1"/>
          </p:cNvPicPr>
          <p:nvPr/>
        </p:nvPicPr>
        <p:blipFill>
          <a:blip r:embed="rId3" cstate="print"/>
          <a:stretch>
            <a:fillRect/>
          </a:stretch>
        </p:blipFill>
        <p:spPr bwMode="auto">
          <a:xfrm>
            <a:off x="2621745" y="2000240"/>
            <a:ext cx="3263848" cy="244788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1027" name="Picture 3" descr="C:\Users\Наталья\Desktop\участок\IMG_3153.JPG"/>
          <p:cNvPicPr>
            <a:picLocks noChangeAspect="1" noChangeArrowheads="1"/>
          </p:cNvPicPr>
          <p:nvPr/>
        </p:nvPicPr>
        <p:blipFill>
          <a:blip r:embed="rId4" cstate="print"/>
          <a:stretch>
            <a:fillRect/>
          </a:stretch>
        </p:blipFill>
        <p:spPr bwMode="auto">
          <a:xfrm>
            <a:off x="5000628" y="4500570"/>
            <a:ext cx="2852900" cy="21396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1934299684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 cstate="print"/>
          <a:stretch>
            <a:fillRect/>
          </a:stretch>
        </p:blipFill>
        <p:spPr bwMode="auto">
          <a:xfrm rot="20633401">
            <a:off x="887668" y="853532"/>
            <a:ext cx="2961913" cy="222143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51" name="Picture 3" descr="C:\Users\Наталья\Desktop\участок\IMG_3156.JPG"/>
          <p:cNvPicPr>
            <a:picLocks noChangeAspect="1" noChangeArrowheads="1"/>
          </p:cNvPicPr>
          <p:nvPr/>
        </p:nvPicPr>
        <p:blipFill>
          <a:blip r:embed="rId3" cstate="print"/>
          <a:stretch>
            <a:fillRect/>
          </a:stretch>
        </p:blipFill>
        <p:spPr bwMode="auto">
          <a:xfrm rot="801722">
            <a:off x="4967326" y="601767"/>
            <a:ext cx="3074350" cy="230576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2052" name="Picture 4" descr="C:\Users\Наталья\Desktop\участок\IMG_3157.JPG"/>
          <p:cNvPicPr>
            <a:picLocks noChangeAspect="1" noChangeArrowheads="1"/>
          </p:cNvPicPr>
          <p:nvPr/>
        </p:nvPicPr>
        <p:blipFill>
          <a:blip r:embed="rId4" cstate="print"/>
          <a:stretch>
            <a:fillRect/>
          </a:stretch>
        </p:blipFill>
        <p:spPr bwMode="auto">
          <a:xfrm>
            <a:off x="2771800" y="3730857"/>
            <a:ext cx="3732702" cy="279952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4240461796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Users\Наталья\Desktop\уголки\IMG_3207.JPG"/>
          <p:cNvPicPr>
            <a:picLocks noChangeAspect="1" noChangeArrowheads="1"/>
          </p:cNvPicPr>
          <p:nvPr/>
        </p:nvPicPr>
        <p:blipFill>
          <a:blip r:embed="rId2" cstate="print"/>
          <a:stretch>
            <a:fillRect/>
          </a:stretch>
        </p:blipFill>
        <p:spPr bwMode="auto">
          <a:xfrm>
            <a:off x="428596" y="3786190"/>
            <a:ext cx="3429024" cy="228919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1027" name="Picture 3" descr="C:\Users\Наталья\Desktop\уголки\IMG_3208.JPG"/>
          <p:cNvPicPr>
            <a:picLocks noChangeAspect="1" noChangeArrowheads="1"/>
          </p:cNvPicPr>
          <p:nvPr/>
        </p:nvPicPr>
        <p:blipFill>
          <a:blip r:embed="rId3" cstate="print"/>
          <a:stretch>
            <a:fillRect/>
          </a:stretch>
        </p:blipFill>
        <p:spPr bwMode="auto">
          <a:xfrm rot="21019670">
            <a:off x="4529059" y="3606047"/>
            <a:ext cx="2561463" cy="250499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C:\Users\Наталья\Desktop\уголки\IMG_3212.JPG"/>
          <p:cNvPicPr>
            <a:picLocks noChangeAspect="1" noChangeArrowheads="1"/>
          </p:cNvPicPr>
          <p:nvPr/>
        </p:nvPicPr>
        <p:blipFill>
          <a:blip r:embed="rId4" cstate="print"/>
          <a:stretch>
            <a:fillRect/>
          </a:stretch>
        </p:blipFill>
        <p:spPr bwMode="auto">
          <a:xfrm rot="21185975">
            <a:off x="465463" y="426161"/>
            <a:ext cx="2984934" cy="266680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1029" name="Picture 5" descr="C:\Users\Наталья\Desktop\уголки\IMG_3213.JPG"/>
          <p:cNvPicPr>
            <a:picLocks noChangeAspect="1" noChangeArrowheads="1"/>
          </p:cNvPicPr>
          <p:nvPr/>
        </p:nvPicPr>
        <p:blipFill>
          <a:blip r:embed="rId5" cstate="print"/>
          <a:stretch>
            <a:fillRect/>
          </a:stretch>
        </p:blipFill>
        <p:spPr bwMode="auto">
          <a:xfrm rot="429311">
            <a:off x="4423281" y="569532"/>
            <a:ext cx="3963481" cy="258740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2389977790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C:\Users\Наталья\Desktop\уголки\IMG_3214.JPG"/>
          <p:cNvPicPr>
            <a:picLocks noChangeAspect="1" noChangeArrowheads="1"/>
          </p:cNvPicPr>
          <p:nvPr/>
        </p:nvPicPr>
        <p:blipFill>
          <a:blip r:embed="rId2" cstate="print"/>
          <a:stretch>
            <a:fillRect/>
          </a:stretch>
        </p:blipFill>
        <p:spPr bwMode="auto">
          <a:xfrm rot="21055068">
            <a:off x="332000" y="2278261"/>
            <a:ext cx="2602931" cy="213880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2051" name="Picture 3" descr="C:\Users\Наталья\Desktop\уголки\IMG_3215.JPG"/>
          <p:cNvPicPr>
            <a:picLocks noChangeAspect="1" noChangeArrowheads="1"/>
          </p:cNvPicPr>
          <p:nvPr/>
        </p:nvPicPr>
        <p:blipFill>
          <a:blip r:embed="rId3" cstate="print"/>
          <a:stretch>
            <a:fillRect/>
          </a:stretch>
        </p:blipFill>
        <p:spPr bwMode="auto">
          <a:xfrm rot="381652">
            <a:off x="6042608" y="2061612"/>
            <a:ext cx="2900863" cy="217743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2052" name="Picture 4" descr="C:\Users\Наталья\Desktop\уголки\IMG_3209.JPG"/>
          <p:cNvPicPr>
            <a:picLocks noChangeAspect="1" noChangeArrowheads="1"/>
          </p:cNvPicPr>
          <p:nvPr/>
        </p:nvPicPr>
        <p:blipFill>
          <a:blip r:embed="rId4" cstate="print"/>
          <a:stretch>
            <a:fillRect/>
          </a:stretch>
        </p:blipFill>
        <p:spPr bwMode="auto">
          <a:xfrm>
            <a:off x="2928926" y="4286256"/>
            <a:ext cx="3463817" cy="19665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2053" name="Picture 5" descr="C:\Users\Наталья\Desktop\уголки\IMG_3210.JPG"/>
          <p:cNvPicPr>
            <a:picLocks noChangeAspect="1" noChangeArrowheads="1"/>
          </p:cNvPicPr>
          <p:nvPr/>
        </p:nvPicPr>
        <p:blipFill>
          <a:blip r:embed="rId5" cstate="print"/>
          <a:stretch>
            <a:fillRect/>
          </a:stretch>
        </p:blipFill>
        <p:spPr bwMode="auto">
          <a:xfrm>
            <a:off x="3143240" y="571481"/>
            <a:ext cx="2786082" cy="241673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2156423665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67544" y="548680"/>
            <a:ext cx="8229600" cy="4525963"/>
          </a:xfrm>
        </p:spPr>
        <p:txBody>
          <a:bodyPr>
            <a:normAutofit fontScale="92500" lnSpcReduction="20000"/>
          </a:bodyPr>
          <a:lstStyle/>
          <a:p>
            <a:pPr marL="0" indent="0" algn="ctr">
              <a:buNone/>
            </a:pP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В своей работе с детьми  воспитатели пытаются выстраивать партнерские отношения и быть им настоящим другом. Участвуют с детьми во всех их делах наравне с ними. </a:t>
            </a:r>
          </a:p>
          <a:p>
            <a:pPr marL="0" indent="0" algn="ctr">
              <a:buNone/>
            </a:pP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В отношениях с людьми легко налаживают контакты, быстры в действиях, трудолюбивы..</a:t>
            </a:r>
          </a:p>
          <a:p>
            <a:pPr marL="0" indent="0" algn="ctr">
              <a:buNone/>
            </a:pP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Очень любят детей и свою работу. </a:t>
            </a:r>
          </a:p>
          <a:p>
            <a:pPr marL="0" indent="0" algn="ctr">
              <a:buNone/>
            </a:pPr>
            <a:endParaRPr lang="ru-RU" dirty="0">
              <a:latin typeface="Times New Roman" pitchFamily="18" charset="0"/>
              <a:cs typeface="Times New Roman" pitchFamily="18" charset="0"/>
            </a:endParaRPr>
          </a:p>
          <a:p>
            <a:pPr marL="0" indent="0" algn="ctr">
              <a:buNone/>
            </a:pPr>
            <a:r>
              <a:rPr lang="ru-RU" b="1" dirty="0" smtClean="0">
                <a:latin typeface="Segoe Script" pitchFamily="34" charset="0"/>
                <a:cs typeface="Times New Roman" pitchFamily="18" charset="0"/>
              </a:rPr>
              <a:t>Каждый день, проведенный детьми в наших группах, полон забот и хлопот, веселья и радости!</a:t>
            </a:r>
            <a:endParaRPr lang="ru-RU" b="1" dirty="0">
              <a:latin typeface="Segoe Script" pitchFamily="34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4283265978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98000"/>
            <a:lum/>
          </a:blip>
          <a:srcRect/>
          <a:stretch>
            <a:fillRect t="-4000" b="-4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931264" y="-642966"/>
            <a:ext cx="8229600" cy="4572032"/>
          </a:xfrm>
        </p:spPr>
        <p:txBody>
          <a:bodyPr>
            <a:normAutofit fontScale="90000"/>
          </a:bodyPr>
          <a:lstStyle/>
          <a:p>
            <a:pPr marL="0" indent="0"/>
            <a:r>
              <a:rPr lang="ru-RU" b="1" dirty="0" smtClean="0">
                <a:latin typeface="Segoe Script" pitchFamily="34" charset="0"/>
              </a:rPr>
              <a:t/>
            </a:r>
            <a:br>
              <a:rPr lang="ru-RU" b="1" dirty="0" smtClean="0">
                <a:latin typeface="Segoe Script" pitchFamily="34" charset="0"/>
              </a:rPr>
            </a:br>
            <a:r>
              <a:rPr lang="ru-RU" b="1" dirty="0" smtClean="0">
                <a:latin typeface="Segoe Script" pitchFamily="34" charset="0"/>
              </a:rPr>
              <a:t>2. Давайте познакомимся</a:t>
            </a:r>
            <a:br>
              <a:rPr lang="ru-RU" b="1" dirty="0" smtClean="0">
                <a:latin typeface="Segoe Script" pitchFamily="34" charset="0"/>
              </a:rPr>
            </a:br>
            <a:r>
              <a:rPr lang="ru-RU" sz="2200" dirty="0" smtClean="0">
                <a:latin typeface="Times New Roman" pitchFamily="18" charset="0"/>
                <a:cs typeface="Times New Roman" pitchFamily="18" charset="0"/>
              </a:rPr>
              <a:t>«Я люблю свой детский сад,</a:t>
            </a:r>
            <a:br>
              <a:rPr lang="ru-RU" sz="2200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2200" dirty="0" smtClean="0">
                <a:latin typeface="Times New Roman" pitchFamily="18" charset="0"/>
                <a:cs typeface="Times New Roman" pitchFamily="18" charset="0"/>
              </a:rPr>
              <a:t>В нём полным полно ребят.</a:t>
            </a:r>
            <a:br>
              <a:rPr lang="ru-RU" sz="2200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2200" dirty="0" smtClean="0">
                <a:latin typeface="Times New Roman" pitchFamily="18" charset="0"/>
                <a:cs typeface="Times New Roman" pitchFamily="18" charset="0"/>
              </a:rPr>
              <a:t>1, 2, 3, 4, 5 … </a:t>
            </a:r>
            <a:br>
              <a:rPr lang="ru-RU" sz="2200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2200" dirty="0" smtClean="0">
                <a:latin typeface="Times New Roman" pitchFamily="18" charset="0"/>
                <a:cs typeface="Times New Roman" pitchFamily="18" charset="0"/>
              </a:rPr>
              <a:t>Жаль, что всех не сосчитать!</a:t>
            </a:r>
            <a:br>
              <a:rPr lang="ru-RU" sz="2200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2200" dirty="0" smtClean="0">
                <a:latin typeface="Times New Roman" pitchFamily="18" charset="0"/>
                <a:cs typeface="Times New Roman" pitchFamily="18" charset="0"/>
              </a:rPr>
              <a:t>Может сто их, может двести.</a:t>
            </a:r>
            <a:br>
              <a:rPr lang="ru-RU" sz="2200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2200" dirty="0" smtClean="0">
                <a:latin typeface="Times New Roman" pitchFamily="18" charset="0"/>
                <a:cs typeface="Times New Roman" pitchFamily="18" charset="0"/>
              </a:rPr>
              <a:t>Хорошо, когда мы вместе!» 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b="1" dirty="0" smtClean="0">
                <a:latin typeface="Segoe Script" pitchFamily="34" charset="0"/>
              </a:rPr>
              <a:t/>
            </a:r>
            <a:br>
              <a:rPr lang="ru-RU" b="1" dirty="0" smtClean="0">
                <a:latin typeface="Segoe Script" pitchFamily="34" charset="0"/>
              </a:rPr>
            </a:br>
            <a:endParaRPr lang="ru-RU" b="1" dirty="0">
              <a:latin typeface="Segoe Script" pitchFamily="34" charset="0"/>
            </a:endParaRPr>
          </a:p>
        </p:txBody>
      </p:sp>
      <p:pic>
        <p:nvPicPr>
          <p:cNvPr id="5" name="Содержимое 4" descr="IMG_8124.JPG"/>
          <p:cNvPicPr>
            <a:picLocks noGrp="1" noChangeAspect="1"/>
          </p:cNvPicPr>
          <p:nvPr>
            <p:ph idx="1"/>
          </p:nvPr>
        </p:nvPicPr>
        <p:blipFill>
          <a:blip r:embed="rId3" cstate="print"/>
          <a:stretch>
            <a:fillRect/>
          </a:stretch>
        </p:blipFill>
        <p:spPr>
          <a:xfrm>
            <a:off x="4714876" y="3143248"/>
            <a:ext cx="4214842" cy="3286147"/>
          </a:xfrm>
        </p:spPr>
      </p:pic>
      <p:pic>
        <p:nvPicPr>
          <p:cNvPr id="5122" name="Picture 2" descr="C:\Users\Наталья\Desktop\IMG_3225.JPG"/>
          <p:cNvPicPr>
            <a:picLocks noChangeAspect="1" noChangeArrowheads="1"/>
          </p:cNvPicPr>
          <p:nvPr/>
        </p:nvPicPr>
        <p:blipFill>
          <a:blip r:embed="rId4" cstate="print"/>
          <a:stretch>
            <a:fillRect/>
          </a:stretch>
        </p:blipFill>
        <p:spPr bwMode="auto">
          <a:xfrm>
            <a:off x="214282" y="3111984"/>
            <a:ext cx="4214842" cy="334837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4063005157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98000"/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67544" y="5467"/>
            <a:ext cx="8229600" cy="1143000"/>
          </a:xfrm>
        </p:spPr>
        <p:txBody>
          <a:bodyPr>
            <a:normAutofit/>
          </a:bodyPr>
          <a:lstStyle/>
          <a:p>
            <a:r>
              <a:rPr lang="ru-RU" b="1" dirty="0" smtClean="0">
                <a:latin typeface="Segoe Script" pitchFamily="34" charset="0"/>
              </a:rPr>
              <a:t>3. Дети младшей группы</a:t>
            </a:r>
            <a:endParaRPr lang="ru-RU" b="1" dirty="0">
              <a:latin typeface="Segoe Script" pitchFamily="34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2267744" y="4725144"/>
            <a:ext cx="4896544" cy="2355801"/>
          </a:xfrm>
        </p:spPr>
        <p:txBody>
          <a:bodyPr>
            <a:normAutofit/>
          </a:bodyPr>
          <a:lstStyle/>
          <a:p>
            <a:pPr marL="0" indent="0" algn="ctr">
              <a:buNone/>
            </a:pP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Наши милые детишки – </a:t>
            </a:r>
          </a:p>
          <a:p>
            <a:pPr marL="0" indent="0" algn="ctr">
              <a:buNone/>
            </a:pP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Любят песни петь, плясать,, </a:t>
            </a:r>
          </a:p>
          <a:p>
            <a:pPr marL="0" indent="0" algn="ctr">
              <a:buNone/>
            </a:pP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Книжки разные читать!</a:t>
            </a:r>
            <a:endParaRPr lang="ru-RU" sz="240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6146" name="Picture 2" descr="C:\Users\Наталья\Desktop\IMG_3224.JPG"/>
          <p:cNvPicPr>
            <a:picLocks noChangeAspect="1" noChangeArrowheads="1"/>
          </p:cNvPicPr>
          <p:nvPr/>
        </p:nvPicPr>
        <p:blipFill>
          <a:blip r:embed="rId3" cstate="print"/>
          <a:stretch>
            <a:fillRect/>
          </a:stretch>
        </p:blipFill>
        <p:spPr bwMode="auto">
          <a:xfrm>
            <a:off x="539552" y="1124912"/>
            <a:ext cx="4896544" cy="367240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3549336337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b="1" dirty="0" smtClean="0">
                <a:latin typeface="Segoe Script" pitchFamily="34" charset="0"/>
              </a:rPr>
              <a:t>4. Дети старшей группы</a:t>
            </a:r>
            <a:endParaRPr lang="ru-RU" b="1" dirty="0">
              <a:latin typeface="Segoe Script" pitchFamily="34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979712" y="4356089"/>
            <a:ext cx="5915000" cy="2476872"/>
          </a:xfrm>
        </p:spPr>
        <p:txBody>
          <a:bodyPr>
            <a:normAutofit/>
          </a:bodyPr>
          <a:lstStyle/>
          <a:p>
            <a:pPr marL="0" indent="0" algn="ctr">
              <a:buNone/>
            </a:pP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Наши детки,</a:t>
            </a:r>
          </a:p>
          <a:p>
            <a:pPr marL="0" indent="0" algn="ctr">
              <a:buNone/>
            </a:pP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Остроумны, веселы!</a:t>
            </a:r>
          </a:p>
          <a:p>
            <a:pPr marL="0" indent="0" algn="ctr">
              <a:buNone/>
            </a:pP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Всем помогут! И в беде,</a:t>
            </a:r>
          </a:p>
          <a:p>
            <a:pPr marL="0" indent="0" algn="ctr">
              <a:buNone/>
            </a:pP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Выручат всегда, везде!</a:t>
            </a:r>
            <a:endParaRPr lang="ru-RU" sz="240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7170" name="Picture 2" descr="C:\Users\Наталья\Desktop\IMG_3223.JPG"/>
          <p:cNvPicPr>
            <a:picLocks noChangeAspect="1" noChangeArrowheads="1"/>
          </p:cNvPicPr>
          <p:nvPr/>
        </p:nvPicPr>
        <p:blipFill>
          <a:blip r:embed="rId2" cstate="print"/>
          <a:stretch>
            <a:fillRect/>
          </a:stretch>
        </p:blipFill>
        <p:spPr bwMode="auto">
          <a:xfrm>
            <a:off x="1785918" y="1268896"/>
            <a:ext cx="4572032" cy="308879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890022090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b="1" dirty="0" smtClean="0">
                <a:latin typeface="Segoe Script" pitchFamily="34" charset="0"/>
              </a:rPr>
              <a:t>5. Наши родители</a:t>
            </a:r>
            <a:endParaRPr lang="ru-RU" b="1" dirty="0">
              <a:latin typeface="Segoe Script" pitchFamily="34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539552" y="1268760"/>
            <a:ext cx="8219256" cy="892696"/>
          </a:xfrm>
        </p:spPr>
        <p:txBody>
          <a:bodyPr>
            <a:normAutofit/>
          </a:bodyPr>
          <a:lstStyle/>
          <a:p>
            <a:pPr marL="0" indent="0" algn="ctr">
              <a:buNone/>
            </a:pP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Родители активно принимают участие в мероприятиях, которые проводятся у нас в ДОУ!</a:t>
            </a:r>
            <a:endParaRPr lang="ru-RU" sz="240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8194" name="Picture 2" descr="C:\Users\Наталья\Desktop\родители\IMG_2792.JPG"/>
          <p:cNvPicPr>
            <a:picLocks noChangeAspect="1" noChangeArrowheads="1"/>
          </p:cNvPicPr>
          <p:nvPr/>
        </p:nvPicPr>
        <p:blipFill>
          <a:blip r:embed="rId2" cstate="print"/>
          <a:stretch>
            <a:fillRect/>
          </a:stretch>
        </p:blipFill>
        <p:spPr bwMode="auto">
          <a:xfrm>
            <a:off x="395536" y="2321599"/>
            <a:ext cx="3676398" cy="223597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8195" name="Picture 3" descr="C:\Users\Наталья\Desktop\родители\IMG_2828.JPG"/>
          <p:cNvPicPr>
            <a:picLocks noChangeAspect="1" noChangeArrowheads="1"/>
          </p:cNvPicPr>
          <p:nvPr/>
        </p:nvPicPr>
        <p:blipFill>
          <a:blip r:embed="rId3" cstate="print"/>
          <a:stretch>
            <a:fillRect/>
          </a:stretch>
        </p:blipFill>
        <p:spPr bwMode="auto">
          <a:xfrm>
            <a:off x="1928794" y="4643446"/>
            <a:ext cx="3355100" cy="208540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8196" name="Picture 4" descr="C:\Users\Наталья\Desktop\родители\IMG_2790.JPG"/>
          <p:cNvPicPr>
            <a:picLocks noChangeAspect="1" noChangeArrowheads="1"/>
          </p:cNvPicPr>
          <p:nvPr/>
        </p:nvPicPr>
        <p:blipFill>
          <a:blip r:embed="rId4" cstate="print"/>
          <a:stretch>
            <a:fillRect/>
          </a:stretch>
        </p:blipFill>
        <p:spPr bwMode="auto">
          <a:xfrm>
            <a:off x="5572131" y="2214554"/>
            <a:ext cx="3524274" cy="264320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1593205541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95536" y="404664"/>
            <a:ext cx="8229600" cy="1143000"/>
          </a:xfrm>
        </p:spPr>
        <p:txBody>
          <a:bodyPr>
            <a:normAutofit/>
          </a:bodyPr>
          <a:lstStyle/>
          <a:p>
            <a:r>
              <a:rPr lang="ru-RU" b="1" dirty="0" smtClean="0">
                <a:latin typeface="Segoe Script" pitchFamily="34" charset="0"/>
              </a:rPr>
              <a:t>6. Наши успехи</a:t>
            </a:r>
            <a:endParaRPr lang="ru-RU" b="1" dirty="0">
              <a:latin typeface="Segoe Script" pitchFamily="34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57200" y="1600201"/>
            <a:ext cx="8229600" cy="964704"/>
          </a:xfrm>
        </p:spPr>
        <p:txBody>
          <a:bodyPr>
            <a:normAutofit/>
          </a:bodyPr>
          <a:lstStyle/>
          <a:p>
            <a:pPr marL="0" indent="0" algn="ctr">
              <a:buNone/>
            </a:pP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Хоть пока мы малыши, но как танцуем посмотри.</a:t>
            </a:r>
            <a:endParaRPr lang="ru-RU" sz="240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0242" name="Picture 2" descr="C:\Users\Наталья\Desktop\IMG_2995.JPG"/>
          <p:cNvPicPr>
            <a:picLocks noChangeAspect="1" noChangeArrowheads="1"/>
          </p:cNvPicPr>
          <p:nvPr/>
        </p:nvPicPr>
        <p:blipFill>
          <a:blip r:embed="rId2" cstate="print"/>
          <a:stretch>
            <a:fillRect/>
          </a:stretch>
        </p:blipFill>
        <p:spPr bwMode="auto">
          <a:xfrm>
            <a:off x="2000232" y="2571744"/>
            <a:ext cx="5184101" cy="38880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3342344050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b="1" dirty="0" smtClean="0">
                <a:latin typeface="Segoe Script" pitchFamily="34" charset="0"/>
              </a:rPr>
              <a:t>7. Наши праздники</a:t>
            </a:r>
            <a:endParaRPr lang="ru-RU" b="1" dirty="0">
              <a:latin typeface="Segoe Script" pitchFamily="34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2399565" y="1312168"/>
            <a:ext cx="4032448" cy="2476872"/>
          </a:xfrm>
        </p:spPr>
        <p:txBody>
          <a:bodyPr>
            <a:normAutofit fontScale="85000" lnSpcReduction="10000"/>
          </a:bodyPr>
          <a:lstStyle/>
          <a:p>
            <a:pPr marL="0" indent="0" algn="ctr">
              <a:buNone/>
            </a:pPr>
            <a:r>
              <a:rPr lang="ru-RU" sz="2400" dirty="0" smtClean="0"/>
              <a:t>Наши детки – звезды караоке,</a:t>
            </a:r>
          </a:p>
          <a:p>
            <a:pPr marL="0" indent="0" algn="ctr">
              <a:buNone/>
            </a:pPr>
            <a:r>
              <a:rPr lang="ru-RU" sz="2400" dirty="0" smtClean="0"/>
              <a:t>Чтоб станцевать – проблемы нет.</a:t>
            </a:r>
          </a:p>
          <a:p>
            <a:pPr marL="0" indent="0" algn="ctr">
              <a:buNone/>
            </a:pPr>
            <a:r>
              <a:rPr lang="ru-RU" sz="2400" dirty="0" smtClean="0"/>
              <a:t>И если в будущем в школе вдруг случится</a:t>
            </a:r>
          </a:p>
          <a:p>
            <a:pPr marL="0" indent="0" algn="ctr">
              <a:buNone/>
            </a:pPr>
            <a:r>
              <a:rPr lang="ru-RU" sz="2400" dirty="0" smtClean="0"/>
              <a:t>Кому на сцене выступать,</a:t>
            </a:r>
          </a:p>
          <a:p>
            <a:pPr marL="0" indent="0" algn="ctr">
              <a:buNone/>
            </a:pPr>
            <a:r>
              <a:rPr lang="ru-RU" sz="2400" dirty="0" smtClean="0"/>
              <a:t>Любой сумеет отличиться!</a:t>
            </a:r>
          </a:p>
          <a:p>
            <a:pPr marL="0" indent="0" algn="ctr">
              <a:buNone/>
            </a:pPr>
            <a:r>
              <a:rPr lang="ru-RU" sz="2400" dirty="0" smtClean="0"/>
              <a:t>Раз есть талант, чего скрывать!</a:t>
            </a:r>
            <a:endParaRPr lang="ru-RU" sz="2400" dirty="0"/>
          </a:p>
        </p:txBody>
      </p:sp>
      <p:pic>
        <p:nvPicPr>
          <p:cNvPr id="11266" name="Picture 2" descr="C:\Users\Наталья\Desktop\праздники\IMG_2555.JPG"/>
          <p:cNvPicPr>
            <a:picLocks noChangeAspect="1" noChangeArrowheads="1"/>
          </p:cNvPicPr>
          <p:nvPr/>
        </p:nvPicPr>
        <p:blipFill>
          <a:blip r:embed="rId2" cstate="print"/>
          <a:stretch>
            <a:fillRect/>
          </a:stretch>
        </p:blipFill>
        <p:spPr bwMode="auto">
          <a:xfrm rot="468773">
            <a:off x="4521690" y="3929692"/>
            <a:ext cx="3576009" cy="268200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11267" name="Picture 3" descr="C:\Users\Наталья\Desktop\праздники\IMG_2262.JPG"/>
          <p:cNvPicPr>
            <a:picLocks noChangeAspect="1" noChangeArrowheads="1"/>
          </p:cNvPicPr>
          <p:nvPr/>
        </p:nvPicPr>
        <p:blipFill>
          <a:blip r:embed="rId3" cstate="print"/>
          <a:stretch>
            <a:fillRect/>
          </a:stretch>
        </p:blipFill>
        <p:spPr bwMode="auto">
          <a:xfrm rot="20956628">
            <a:off x="231868" y="3825365"/>
            <a:ext cx="3637620" cy="272821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3951647539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C:\Users\Наталья\Desktop\праздники\IMG_2763.JPG"/>
          <p:cNvPicPr>
            <a:picLocks noChangeAspect="1" noChangeArrowheads="1"/>
          </p:cNvPicPr>
          <p:nvPr/>
        </p:nvPicPr>
        <p:blipFill>
          <a:blip r:embed="rId2" cstate="print"/>
          <a:stretch>
            <a:fillRect/>
          </a:stretch>
        </p:blipFill>
        <p:spPr bwMode="auto">
          <a:xfrm>
            <a:off x="5052449" y="500042"/>
            <a:ext cx="3253944" cy="244045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4099" name="Picture 3" descr="C:\Users\Наталья\Desktop\праздники\IMG_2764.JPG"/>
          <p:cNvPicPr>
            <a:picLocks noChangeAspect="1" noChangeArrowheads="1"/>
          </p:cNvPicPr>
          <p:nvPr/>
        </p:nvPicPr>
        <p:blipFill>
          <a:blip r:embed="rId3" cstate="print"/>
          <a:stretch>
            <a:fillRect/>
          </a:stretch>
        </p:blipFill>
        <p:spPr bwMode="auto">
          <a:xfrm rot="21205066">
            <a:off x="386904" y="749580"/>
            <a:ext cx="3327840" cy="249588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4100" name="Picture 4" descr="C:\Users\Наталья\Desktop\праздники\IMG_2841.JPG"/>
          <p:cNvPicPr>
            <a:picLocks noChangeAspect="1" noChangeArrowheads="1"/>
          </p:cNvPicPr>
          <p:nvPr/>
        </p:nvPicPr>
        <p:blipFill>
          <a:blip r:embed="rId4" cstate="print"/>
          <a:stretch>
            <a:fillRect/>
          </a:stretch>
        </p:blipFill>
        <p:spPr bwMode="auto">
          <a:xfrm rot="332238">
            <a:off x="2762237" y="3786190"/>
            <a:ext cx="3619525" cy="271464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2014854413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 descr="C:\Users\Наталья\Desktop\праздники\IMG_2930.JPG"/>
          <p:cNvPicPr>
            <a:picLocks noChangeAspect="1" noChangeArrowheads="1"/>
          </p:cNvPicPr>
          <p:nvPr/>
        </p:nvPicPr>
        <p:blipFill>
          <a:blip r:embed="rId2" cstate="print"/>
          <a:stretch>
            <a:fillRect/>
          </a:stretch>
        </p:blipFill>
        <p:spPr bwMode="auto">
          <a:xfrm>
            <a:off x="2714655" y="3846778"/>
            <a:ext cx="3924903" cy="2582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5123" name="Picture 3" descr="C:\Users\Наталья\Desktop\праздники\IMG_3000.JPG"/>
          <p:cNvPicPr>
            <a:picLocks noChangeAspect="1" noChangeArrowheads="1"/>
          </p:cNvPicPr>
          <p:nvPr/>
        </p:nvPicPr>
        <p:blipFill>
          <a:blip r:embed="rId3" cstate="print"/>
          <a:stretch>
            <a:fillRect/>
          </a:stretch>
        </p:blipFill>
        <p:spPr bwMode="auto">
          <a:xfrm rot="21177566">
            <a:off x="522015" y="338458"/>
            <a:ext cx="3369922" cy="289726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5124" name="Picture 4" descr="C:\Users\Наталья\Desktop\праздники\IMG_3300.JPG"/>
          <p:cNvPicPr>
            <a:picLocks noChangeAspect="1" noChangeArrowheads="1"/>
          </p:cNvPicPr>
          <p:nvPr/>
        </p:nvPicPr>
        <p:blipFill>
          <a:blip r:embed="rId4" cstate="print"/>
          <a:stretch>
            <a:fillRect/>
          </a:stretch>
        </p:blipFill>
        <p:spPr bwMode="auto">
          <a:xfrm rot="1124737">
            <a:off x="4759070" y="664254"/>
            <a:ext cx="3334626" cy="257554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2130121546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357554" y="500042"/>
            <a:ext cx="4929222" cy="5418190"/>
          </a:xfrm>
        </p:spPr>
        <p:txBody>
          <a:bodyPr>
            <a:normAutofit fontScale="90000"/>
          </a:bodyPr>
          <a:lstStyle/>
          <a:p>
            <a:r>
              <a:rPr lang="ru-RU" sz="5300" dirty="0" smtClean="0"/>
              <a:t>8.Наш коллектив</a:t>
            </a:r>
            <a:r>
              <a:rPr lang="ru-RU" sz="1600" dirty="0" smtClean="0"/>
              <a:t/>
            </a:r>
            <a:br>
              <a:rPr lang="ru-RU" sz="1600" dirty="0" smtClean="0"/>
            </a:br>
            <a:r>
              <a:rPr lang="ru-RU" sz="1600" dirty="0" smtClean="0"/>
              <a:t/>
            </a:r>
            <a:br>
              <a:rPr lang="ru-RU" sz="1600" dirty="0" smtClean="0"/>
            </a:br>
            <a:r>
              <a:rPr lang="ru-RU" sz="1600" dirty="0" smtClean="0"/>
              <a:t> Есть особый сад на свете,</a:t>
            </a:r>
            <a:br>
              <a:rPr lang="ru-RU" sz="1600" dirty="0" smtClean="0"/>
            </a:br>
            <a:r>
              <a:rPr lang="ru-RU" sz="1600" dirty="0" smtClean="0"/>
              <a:t>Не деревья в нём, а дети,</a:t>
            </a:r>
            <a:br>
              <a:rPr lang="ru-RU" sz="1600" dirty="0" smtClean="0"/>
            </a:br>
            <a:r>
              <a:rPr lang="ru-RU" sz="1600" dirty="0" smtClean="0"/>
              <a:t>Он – для маленьких ребят</a:t>
            </a:r>
            <a:br>
              <a:rPr lang="ru-RU" sz="1600" dirty="0" smtClean="0"/>
            </a:br>
            <a:r>
              <a:rPr lang="ru-RU" sz="1600" dirty="0" smtClean="0"/>
              <a:t>И зовётся детский сад.</a:t>
            </a:r>
            <a:br>
              <a:rPr lang="ru-RU" sz="1600" dirty="0" smtClean="0"/>
            </a:br>
            <a:r>
              <a:rPr lang="ru-RU" sz="1600" dirty="0" smtClean="0"/>
              <a:t/>
            </a:r>
            <a:br>
              <a:rPr lang="ru-RU" sz="1600" dirty="0" smtClean="0"/>
            </a:br>
            <a:r>
              <a:rPr lang="ru-RU" sz="1600" dirty="0" smtClean="0"/>
              <a:t>Это просто добрый дом,</a:t>
            </a:r>
            <a:br>
              <a:rPr lang="ru-RU" sz="1600" dirty="0" smtClean="0"/>
            </a:br>
            <a:r>
              <a:rPr lang="ru-RU" sz="1600" dirty="0" smtClean="0"/>
              <a:t>Где мы весело живём.</a:t>
            </a:r>
            <a:br>
              <a:rPr lang="ru-RU" sz="1600" dirty="0" smtClean="0"/>
            </a:br>
            <a:r>
              <a:rPr lang="ru-RU" sz="1600" dirty="0" smtClean="0"/>
              <a:t>Воспитатели и няни</a:t>
            </a:r>
            <a:br>
              <a:rPr lang="ru-RU" sz="1600" dirty="0" smtClean="0"/>
            </a:br>
            <a:r>
              <a:rPr lang="ru-RU" sz="1600" dirty="0" smtClean="0"/>
              <a:t>Целый день, конечно с нами.</a:t>
            </a:r>
            <a:br>
              <a:rPr lang="ru-RU" sz="1600" dirty="0" smtClean="0"/>
            </a:br>
            <a:r>
              <a:rPr lang="ru-RU" sz="1600" dirty="0" smtClean="0"/>
              <a:t/>
            </a:r>
            <a:br>
              <a:rPr lang="ru-RU" sz="1600" dirty="0" smtClean="0"/>
            </a:br>
            <a:r>
              <a:rPr lang="ru-RU" sz="1600" dirty="0" smtClean="0"/>
              <a:t>Здесь красиво и светло,</a:t>
            </a:r>
            <a:br>
              <a:rPr lang="ru-RU" sz="1600" dirty="0" smtClean="0"/>
            </a:br>
            <a:r>
              <a:rPr lang="ru-RU" sz="1600" dirty="0" smtClean="0"/>
              <a:t>И уютно и тепло,</a:t>
            </a:r>
            <a:br>
              <a:rPr lang="ru-RU" sz="1600" dirty="0" smtClean="0"/>
            </a:br>
            <a:r>
              <a:rPr lang="ru-RU" sz="1600" dirty="0" smtClean="0"/>
              <a:t>А вокруг друзья-подружки,</a:t>
            </a:r>
            <a:br>
              <a:rPr lang="ru-RU" sz="1600" dirty="0" smtClean="0"/>
            </a:br>
            <a:r>
              <a:rPr lang="ru-RU" sz="1600" dirty="0" smtClean="0"/>
              <a:t>Есть и книжки и игрушки.</a:t>
            </a:r>
            <a:br>
              <a:rPr lang="ru-RU" sz="1600" dirty="0" smtClean="0"/>
            </a:br>
            <a:r>
              <a:rPr lang="ru-RU" sz="1600" dirty="0" smtClean="0"/>
              <a:t/>
            </a:r>
            <a:br>
              <a:rPr lang="ru-RU" sz="1600" dirty="0" smtClean="0"/>
            </a:br>
            <a:r>
              <a:rPr lang="ru-RU" sz="1600" dirty="0" smtClean="0"/>
              <a:t>Мы играем и рисуем,</a:t>
            </a:r>
            <a:br>
              <a:rPr lang="ru-RU" sz="1600" dirty="0" smtClean="0"/>
            </a:br>
            <a:r>
              <a:rPr lang="ru-RU" sz="1600" dirty="0" smtClean="0"/>
              <a:t>Сказки слушаем, танцуем,</a:t>
            </a:r>
            <a:br>
              <a:rPr lang="ru-RU" sz="1600" dirty="0" smtClean="0"/>
            </a:br>
            <a:r>
              <a:rPr lang="ru-RU" sz="1600" dirty="0" smtClean="0"/>
              <a:t>И, понятно, день за днём</a:t>
            </a:r>
            <a:br>
              <a:rPr lang="ru-RU" sz="1600" dirty="0" smtClean="0"/>
            </a:br>
            <a:r>
              <a:rPr lang="ru-RU" sz="1600" dirty="0" smtClean="0"/>
              <a:t>Потихонечку растём!</a:t>
            </a:r>
            <a:r>
              <a:rPr lang="ru-RU" dirty="0" smtClean="0"/>
              <a:t/>
            </a:r>
            <a:br>
              <a:rPr lang="ru-RU" dirty="0" smtClean="0"/>
            </a:br>
            <a:endParaRPr lang="ru-RU" dirty="0"/>
          </a:p>
        </p:txBody>
      </p:sp>
      <p:pic>
        <p:nvPicPr>
          <p:cNvPr id="4" name="Содержимое 3" descr="IMG_0909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357158" y="1357298"/>
            <a:ext cx="4071966" cy="3883021"/>
          </a:xfrm>
        </p:spPr>
      </p:pic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57200" y="1600201"/>
            <a:ext cx="8229600" cy="3773016"/>
          </a:xfrm>
        </p:spPr>
        <p:txBody>
          <a:bodyPr/>
          <a:lstStyle/>
          <a:p>
            <a:pPr marL="0" indent="0" algn="ctr">
              <a:buNone/>
            </a:pPr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Мы учим ребятишек и танцевать, и песни петь.</a:t>
            </a:r>
          </a:p>
          <a:p>
            <a:pPr marL="0" indent="0" algn="ctr">
              <a:buNone/>
            </a:pPr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К искусству привлекаем,</a:t>
            </a:r>
          </a:p>
          <a:p>
            <a:pPr marL="0" indent="0" algn="ctr">
              <a:buNone/>
            </a:pPr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Таланты открываем,</a:t>
            </a:r>
          </a:p>
          <a:p>
            <a:pPr marL="0" indent="0" algn="ctr">
              <a:buNone/>
            </a:pPr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Что любо-дорого смотреть!</a:t>
            </a:r>
            <a:endParaRPr lang="ru-RU" b="1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878183827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95536" y="2276872"/>
            <a:ext cx="8229600" cy="1143000"/>
          </a:xfrm>
        </p:spPr>
        <p:txBody>
          <a:bodyPr/>
          <a:lstStyle/>
          <a:p>
            <a:r>
              <a:rPr lang="ru-RU" b="1" dirty="0" smtClean="0">
                <a:latin typeface="Segoe Script" pitchFamily="34" charset="0"/>
              </a:rPr>
              <a:t>Мы рады встречи с вами!</a:t>
            </a:r>
            <a:endParaRPr lang="ru-RU" b="1" dirty="0">
              <a:latin typeface="Segoe Script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3876047503"/>
      </p:ext>
    </p:extLst>
  </p:cSld>
  <p:clrMapOvr>
    <a:masterClrMapping/>
  </p:clrMapOvr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235</TotalTime>
  <Words>403</Words>
  <Application>Microsoft Office PowerPoint</Application>
  <PresentationFormat>Экран (4:3)</PresentationFormat>
  <Paragraphs>66</Paragraphs>
  <Slides>21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21</vt:i4>
      </vt:variant>
    </vt:vector>
  </HeadingPairs>
  <TitlesOfParts>
    <vt:vector size="22" baseType="lpstr">
      <vt:lpstr>Тема Office</vt:lpstr>
      <vt:lpstr> МБДОУ «Детский сад №30 «Улыбка»</vt:lpstr>
      <vt:lpstr>Слайд 2</vt:lpstr>
      <vt:lpstr>Содержание</vt:lpstr>
      <vt:lpstr>1. Добро пожаловать</vt:lpstr>
      <vt:lpstr>Слайд 5</vt:lpstr>
      <vt:lpstr>Слайд 6</vt:lpstr>
      <vt:lpstr>Слайд 7</vt:lpstr>
      <vt:lpstr>Слайд 8</vt:lpstr>
      <vt:lpstr>Слайд 9</vt:lpstr>
      <vt:lpstr>Слайд 10</vt:lpstr>
      <vt:lpstr> 2. Давайте познакомимся «Я люблю свой детский сад, В нём полным полно ребят. 1, 2, 3, 4, 5 …  Жаль, что всех не сосчитать! Может сто их, может двести. Хорошо, когда мы вместе!»   </vt:lpstr>
      <vt:lpstr>3. Дети младшей группы</vt:lpstr>
      <vt:lpstr>4. Дети старшей группы</vt:lpstr>
      <vt:lpstr>5. Наши родители</vt:lpstr>
      <vt:lpstr>6. Наши успехи</vt:lpstr>
      <vt:lpstr>7. Наши праздники</vt:lpstr>
      <vt:lpstr>Слайд 17</vt:lpstr>
      <vt:lpstr>Слайд 18</vt:lpstr>
      <vt:lpstr>8.Наш коллектив   Есть особый сад на свете, Не деревья в нём, а дети, Он – для маленьких ребят И зовётся детский сад.  Это просто добрый дом, Где мы весело живём. Воспитатели и няни Целый день, конечно с нами.  Здесь красиво и светло, И уютно и тепло, А вокруг друзья-подружки, Есть и книжки и игрушки.  Мы играем и рисуем, Сказки слушаем, танцуем, И, понятно, день за днём Потихонечку растём! </vt:lpstr>
      <vt:lpstr>Слайд 20</vt:lpstr>
      <vt:lpstr>Мы рады встречи с вами!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Портфолио группы №9 МБДОУ «Детский сад №38»</dc:title>
  <dc:creator>Наталья</dc:creator>
  <cp:lastModifiedBy>user</cp:lastModifiedBy>
  <cp:revision>28</cp:revision>
  <dcterms:created xsi:type="dcterms:W3CDTF">2012-06-08T12:34:59Z</dcterms:created>
  <dcterms:modified xsi:type="dcterms:W3CDTF">2016-04-11T10:53:26Z</dcterms:modified>
</cp:coreProperties>
</file>